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8"/>
  </p:notesMasterIdLst>
  <p:sldIdLst>
    <p:sldId id="256" r:id="rId2"/>
    <p:sldId id="257" r:id="rId3"/>
    <p:sldId id="258" r:id="rId4"/>
    <p:sldId id="262" r:id="rId5"/>
    <p:sldId id="261" r:id="rId6"/>
    <p:sldId id="260"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5498" autoAdjust="0"/>
  </p:normalViewPr>
  <p:slideViewPr>
    <p:cSldViewPr snapToGrid="0">
      <p:cViewPr varScale="1">
        <p:scale>
          <a:sx n="62" d="100"/>
          <a:sy n="62" d="100"/>
        </p:scale>
        <p:origin x="148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9A37E3-E7D1-4DB1-BD81-177EE8536ED9}" type="datetimeFigureOut">
              <a:rPr lang="en-US" smtClean="0"/>
              <a:t>8/1/2018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0F9415-8E14-44CD-BDD3-94CB22BADB33}" type="slidenum">
              <a:rPr lang="en-US" smtClean="0"/>
              <a:t>‹#›</a:t>
            </a:fld>
            <a:endParaRPr lang="en-US"/>
          </a:p>
        </p:txBody>
      </p:sp>
    </p:spTree>
    <p:extLst>
      <p:ext uri="{BB962C8B-B14F-4D97-AF65-F5344CB8AC3E}">
        <p14:creationId xmlns:p14="http://schemas.microsoft.com/office/powerpoint/2010/main" val="280141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biblehub.com/exodus/18-5.htm" TargetMode="External"/><Relationship Id="rId13" Type="http://schemas.openxmlformats.org/officeDocument/2006/relationships/hyperlink" Target="http://biblehub.com/exodus/18-10.htm" TargetMode="External"/><Relationship Id="rId18" Type="http://schemas.openxmlformats.org/officeDocument/2006/relationships/hyperlink" Target="http://biblehub.com/exodus/18-15.htm" TargetMode="External"/><Relationship Id="rId26" Type="http://schemas.openxmlformats.org/officeDocument/2006/relationships/hyperlink" Target="http://biblehub.com/exodus/18-23.htm" TargetMode="External"/><Relationship Id="rId3" Type="http://schemas.openxmlformats.org/officeDocument/2006/relationships/hyperlink" Target="http://biblehub.com/exodus/18-1.htm" TargetMode="External"/><Relationship Id="rId21" Type="http://schemas.openxmlformats.org/officeDocument/2006/relationships/hyperlink" Target="http://biblehub.com/exodus/18-18.htm" TargetMode="External"/><Relationship Id="rId7" Type="http://schemas.openxmlformats.org/officeDocument/2006/relationships/hyperlink" Target="http://biblehub.com/exodus/18-4.htm" TargetMode="External"/><Relationship Id="rId12" Type="http://schemas.openxmlformats.org/officeDocument/2006/relationships/hyperlink" Target="http://biblehub.com/exodus/18-9.htm" TargetMode="External"/><Relationship Id="rId17" Type="http://schemas.openxmlformats.org/officeDocument/2006/relationships/hyperlink" Target="http://biblehub.com/exodus/18-14.htm" TargetMode="External"/><Relationship Id="rId25" Type="http://schemas.openxmlformats.org/officeDocument/2006/relationships/hyperlink" Target="http://biblehub.com/exodus/18-22.htm" TargetMode="External"/><Relationship Id="rId2" Type="http://schemas.openxmlformats.org/officeDocument/2006/relationships/slide" Target="../slides/slide2.xml"/><Relationship Id="rId16" Type="http://schemas.openxmlformats.org/officeDocument/2006/relationships/hyperlink" Target="http://biblehub.com/exodus/18-13.htm" TargetMode="External"/><Relationship Id="rId20" Type="http://schemas.openxmlformats.org/officeDocument/2006/relationships/hyperlink" Target="http://biblehub.com/exodus/18-17.htm" TargetMode="External"/><Relationship Id="rId29" Type="http://schemas.openxmlformats.org/officeDocument/2006/relationships/hyperlink" Target="http://biblehub.com/exodus/18-26.htm" TargetMode="External"/><Relationship Id="rId1" Type="http://schemas.openxmlformats.org/officeDocument/2006/relationships/notesMaster" Target="../notesMasters/notesMaster1.xml"/><Relationship Id="rId6" Type="http://schemas.openxmlformats.org/officeDocument/2006/relationships/hyperlink" Target="http://biblehub.com/niv/exodus/18.htm#footnotes" TargetMode="External"/><Relationship Id="rId11" Type="http://schemas.openxmlformats.org/officeDocument/2006/relationships/hyperlink" Target="http://biblehub.com/exodus/18-8.htm" TargetMode="External"/><Relationship Id="rId24" Type="http://schemas.openxmlformats.org/officeDocument/2006/relationships/hyperlink" Target="http://biblehub.com/exodus/18-21.htm" TargetMode="External"/><Relationship Id="rId5" Type="http://schemas.openxmlformats.org/officeDocument/2006/relationships/hyperlink" Target="http://biblehub.com/exodus/18-3.htm" TargetMode="External"/><Relationship Id="rId15" Type="http://schemas.openxmlformats.org/officeDocument/2006/relationships/hyperlink" Target="http://biblehub.com/exodus/18-12.htm" TargetMode="External"/><Relationship Id="rId23" Type="http://schemas.openxmlformats.org/officeDocument/2006/relationships/hyperlink" Target="http://biblehub.com/exodus/18-20.htm" TargetMode="External"/><Relationship Id="rId28" Type="http://schemas.openxmlformats.org/officeDocument/2006/relationships/hyperlink" Target="http://biblehub.com/exodus/18-25.htm" TargetMode="External"/><Relationship Id="rId10" Type="http://schemas.openxmlformats.org/officeDocument/2006/relationships/hyperlink" Target="http://biblehub.com/exodus/18-7.htm" TargetMode="External"/><Relationship Id="rId19" Type="http://schemas.openxmlformats.org/officeDocument/2006/relationships/hyperlink" Target="http://biblehub.com/exodus/18-16.htm" TargetMode="External"/><Relationship Id="rId4" Type="http://schemas.openxmlformats.org/officeDocument/2006/relationships/hyperlink" Target="http://biblehub.com/exodus/18-2.htm" TargetMode="External"/><Relationship Id="rId9" Type="http://schemas.openxmlformats.org/officeDocument/2006/relationships/hyperlink" Target="http://biblehub.com/exodus/18-6.htm" TargetMode="External"/><Relationship Id="rId14" Type="http://schemas.openxmlformats.org/officeDocument/2006/relationships/hyperlink" Target="http://biblehub.com/exodus/18-11.htm" TargetMode="External"/><Relationship Id="rId22" Type="http://schemas.openxmlformats.org/officeDocument/2006/relationships/hyperlink" Target="http://biblehub.com/exodus/18-19.htm" TargetMode="External"/><Relationship Id="rId27" Type="http://schemas.openxmlformats.org/officeDocument/2006/relationships/hyperlink" Target="http://biblehub.com/exodus/18-24.htm" TargetMode="External"/><Relationship Id="rId30" Type="http://schemas.openxmlformats.org/officeDocument/2006/relationships/hyperlink" Target="http://biblehub.com/exodus/18-27.htm"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Jethro Visits Moses</a:t>
            </a:r>
          </a:p>
          <a:p>
            <a:r>
              <a:rPr lang="en-US" sz="1200" b="1" i="0" u="none" strike="noStrike" kern="1200" dirty="0">
                <a:solidFill>
                  <a:schemeClr val="tx1"/>
                </a:solidFill>
                <a:effectLst/>
                <a:latin typeface="+mn-lt"/>
                <a:ea typeface="+mn-ea"/>
                <a:cs typeface="+mn-cs"/>
                <a:hlinkClick r:id="rId3"/>
              </a:rPr>
              <a:t>1</a:t>
            </a:r>
            <a:r>
              <a:rPr lang="en-US" sz="1200" b="0" i="0" kern="1200" dirty="0">
                <a:solidFill>
                  <a:schemeClr val="tx1"/>
                </a:solidFill>
                <a:effectLst/>
                <a:latin typeface="+mn-lt"/>
                <a:ea typeface="+mn-ea"/>
                <a:cs typeface="+mn-cs"/>
              </a:rPr>
              <a:t>Now Jethro, the priest of Midian and father-in-law of Moses, heard of everything God had done for Moses and for his people Israel, and how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had brought Israel out of Egypt.</a:t>
            </a:r>
          </a:p>
          <a:p>
            <a:r>
              <a:rPr lang="en-US" sz="1200" b="1" i="0" u="none" strike="noStrike" kern="1200" dirty="0">
                <a:solidFill>
                  <a:schemeClr val="tx1"/>
                </a:solidFill>
                <a:effectLst/>
                <a:latin typeface="+mn-lt"/>
                <a:ea typeface="+mn-ea"/>
                <a:cs typeface="+mn-cs"/>
                <a:hlinkClick r:id="rId4"/>
              </a:rPr>
              <a:t>2</a:t>
            </a:r>
            <a:r>
              <a:rPr lang="en-US" sz="1200" b="0" i="0" kern="1200" dirty="0">
                <a:solidFill>
                  <a:schemeClr val="tx1"/>
                </a:solidFill>
                <a:effectLst/>
                <a:latin typeface="+mn-lt"/>
                <a:ea typeface="+mn-ea"/>
                <a:cs typeface="+mn-cs"/>
              </a:rPr>
              <a:t>After Moses had sent away his wife Zipporah, his father-in-law Jethro received her </a:t>
            </a:r>
            <a:r>
              <a:rPr lang="en-US" sz="1200" b="1" i="0" u="none" strike="noStrike" kern="1200" dirty="0">
                <a:solidFill>
                  <a:schemeClr val="tx1"/>
                </a:solidFill>
                <a:effectLst/>
                <a:latin typeface="+mn-lt"/>
                <a:ea typeface="+mn-ea"/>
                <a:cs typeface="+mn-cs"/>
                <a:hlinkClick r:id="rId5"/>
              </a:rPr>
              <a:t>3</a:t>
            </a:r>
            <a:r>
              <a:rPr lang="en-US" sz="1200" b="0" i="0" kern="1200" dirty="0">
                <a:solidFill>
                  <a:schemeClr val="tx1"/>
                </a:solidFill>
                <a:effectLst/>
                <a:latin typeface="+mn-lt"/>
                <a:ea typeface="+mn-ea"/>
                <a:cs typeface="+mn-cs"/>
              </a:rPr>
              <a:t>and her two sons. One son was named </a:t>
            </a:r>
            <a:r>
              <a:rPr lang="en-US" sz="1200" b="0" i="0" kern="1200" dirty="0" err="1">
                <a:solidFill>
                  <a:schemeClr val="tx1"/>
                </a:solidFill>
                <a:effectLst/>
                <a:latin typeface="+mn-lt"/>
                <a:ea typeface="+mn-ea"/>
                <a:cs typeface="+mn-cs"/>
              </a:rPr>
              <a:t>Gershom,</a:t>
            </a:r>
            <a:r>
              <a:rPr lang="en-US" sz="1200" b="1" i="1" u="none" strike="noStrike" kern="1200" baseline="30000" dirty="0" err="1">
                <a:solidFill>
                  <a:schemeClr val="tx1"/>
                </a:solidFill>
                <a:effectLst/>
                <a:latin typeface="+mn-lt"/>
                <a:ea typeface="+mn-ea"/>
                <a:cs typeface="+mn-cs"/>
                <a:hlinkClick r:id="rId6" tooltip="Gershom sounds like the Hebrew for a foreigner there."/>
              </a:rPr>
              <a:t>a</a:t>
            </a:r>
            <a:r>
              <a:rPr lang="en-US" sz="1200" b="0" i="0" kern="1200" dirty="0">
                <a:solidFill>
                  <a:schemeClr val="tx1"/>
                </a:solidFill>
                <a:effectLst/>
                <a:latin typeface="+mn-lt"/>
                <a:ea typeface="+mn-ea"/>
                <a:cs typeface="+mn-cs"/>
              </a:rPr>
              <a:t> for Moses said, “I have become a foreigner in a foreign land”; </a:t>
            </a:r>
            <a:r>
              <a:rPr lang="en-US" sz="1200" b="1" i="0" u="none" strike="noStrike" kern="1200" dirty="0">
                <a:solidFill>
                  <a:schemeClr val="tx1"/>
                </a:solidFill>
                <a:effectLst/>
                <a:latin typeface="+mn-lt"/>
                <a:ea typeface="+mn-ea"/>
                <a:cs typeface="+mn-cs"/>
                <a:hlinkClick r:id="rId7"/>
              </a:rPr>
              <a:t>4</a:t>
            </a:r>
            <a:r>
              <a:rPr lang="en-US" sz="1200" b="0" i="0" kern="1200" dirty="0">
                <a:solidFill>
                  <a:schemeClr val="tx1"/>
                </a:solidFill>
                <a:effectLst/>
                <a:latin typeface="+mn-lt"/>
                <a:ea typeface="+mn-ea"/>
                <a:cs typeface="+mn-cs"/>
              </a:rPr>
              <a:t>and the other was named </a:t>
            </a:r>
            <a:r>
              <a:rPr lang="en-US" sz="1200" b="0" i="0" kern="1200" dirty="0" err="1">
                <a:solidFill>
                  <a:schemeClr val="tx1"/>
                </a:solidFill>
                <a:effectLst/>
                <a:latin typeface="+mn-lt"/>
                <a:ea typeface="+mn-ea"/>
                <a:cs typeface="+mn-cs"/>
              </a:rPr>
              <a:t>Eliezer,</a:t>
            </a:r>
            <a:r>
              <a:rPr lang="en-US" sz="1200" b="1" i="1" u="none" strike="noStrike" kern="1200" baseline="30000" dirty="0" err="1">
                <a:solidFill>
                  <a:schemeClr val="tx1"/>
                </a:solidFill>
                <a:effectLst/>
                <a:latin typeface="+mn-lt"/>
                <a:ea typeface="+mn-ea"/>
                <a:cs typeface="+mn-cs"/>
                <a:hlinkClick r:id="rId6" tooltip="Eliezer means my God is helper."/>
              </a:rPr>
              <a:t>b</a:t>
            </a:r>
            <a:r>
              <a:rPr lang="en-US" sz="1200" b="0" i="0" kern="1200" dirty="0">
                <a:solidFill>
                  <a:schemeClr val="tx1"/>
                </a:solidFill>
                <a:effectLst/>
                <a:latin typeface="+mn-lt"/>
                <a:ea typeface="+mn-ea"/>
                <a:cs typeface="+mn-cs"/>
              </a:rPr>
              <a:t> for he said, “My father’s God was my helper; he saved me from the sword of Pharaoh.”</a:t>
            </a:r>
          </a:p>
          <a:p>
            <a:r>
              <a:rPr lang="en-US" sz="1200" b="1" i="0" u="none" strike="noStrike" kern="1200" dirty="0">
                <a:solidFill>
                  <a:schemeClr val="tx1"/>
                </a:solidFill>
                <a:effectLst/>
                <a:latin typeface="+mn-lt"/>
                <a:ea typeface="+mn-ea"/>
                <a:cs typeface="+mn-cs"/>
                <a:hlinkClick r:id="rId8"/>
              </a:rPr>
              <a:t>5</a:t>
            </a:r>
            <a:r>
              <a:rPr lang="en-US" sz="1200" b="0" i="0" kern="1200" dirty="0">
                <a:solidFill>
                  <a:schemeClr val="tx1"/>
                </a:solidFill>
                <a:effectLst/>
                <a:latin typeface="+mn-lt"/>
                <a:ea typeface="+mn-ea"/>
                <a:cs typeface="+mn-cs"/>
              </a:rPr>
              <a:t>Jethro, Moses’ father-in-law, together with Moses’ sons and wife, came to him in the wilderness, where he was camped near the mountain of God. </a:t>
            </a:r>
            <a:r>
              <a:rPr lang="en-US" sz="1200" b="1" i="0" u="none" strike="noStrike" kern="1200" dirty="0">
                <a:solidFill>
                  <a:schemeClr val="tx1"/>
                </a:solidFill>
                <a:effectLst/>
                <a:latin typeface="+mn-lt"/>
                <a:ea typeface="+mn-ea"/>
                <a:cs typeface="+mn-cs"/>
                <a:hlinkClick r:id="rId9"/>
              </a:rPr>
              <a:t>6</a:t>
            </a:r>
            <a:r>
              <a:rPr lang="en-US" sz="1200" b="0" i="0" kern="1200" dirty="0">
                <a:solidFill>
                  <a:schemeClr val="tx1"/>
                </a:solidFill>
                <a:effectLst/>
                <a:latin typeface="+mn-lt"/>
                <a:ea typeface="+mn-ea"/>
                <a:cs typeface="+mn-cs"/>
              </a:rPr>
              <a:t>Jethro had sent word to him, “I, your father-in-law Jethro, am coming to you with your wife and her two sons.”</a:t>
            </a:r>
          </a:p>
          <a:p>
            <a:r>
              <a:rPr lang="en-US" sz="1200" b="1" i="0" u="none" strike="noStrike" kern="1200" dirty="0">
                <a:solidFill>
                  <a:schemeClr val="tx1"/>
                </a:solidFill>
                <a:effectLst/>
                <a:latin typeface="+mn-lt"/>
                <a:ea typeface="+mn-ea"/>
                <a:cs typeface="+mn-cs"/>
                <a:hlinkClick r:id="rId10"/>
              </a:rPr>
              <a:t>7</a:t>
            </a:r>
            <a:r>
              <a:rPr lang="en-US" sz="1200" b="0" i="0" kern="1200" dirty="0">
                <a:solidFill>
                  <a:schemeClr val="tx1"/>
                </a:solidFill>
                <a:effectLst/>
                <a:latin typeface="+mn-lt"/>
                <a:ea typeface="+mn-ea"/>
                <a:cs typeface="+mn-cs"/>
              </a:rPr>
              <a:t>So Moses went out to meet his father-in-law and bowed down and kissed him. They greeted each other and then went into the tent. </a:t>
            </a:r>
            <a:r>
              <a:rPr lang="en-US" sz="1200" b="1" i="0" u="none" strike="noStrike" kern="1200" dirty="0">
                <a:solidFill>
                  <a:schemeClr val="tx1"/>
                </a:solidFill>
                <a:effectLst/>
                <a:latin typeface="+mn-lt"/>
                <a:ea typeface="+mn-ea"/>
                <a:cs typeface="+mn-cs"/>
                <a:hlinkClick r:id="rId11"/>
              </a:rPr>
              <a:t>8</a:t>
            </a:r>
            <a:r>
              <a:rPr lang="en-US" sz="1200" b="0" i="0" kern="1200" dirty="0">
                <a:solidFill>
                  <a:schemeClr val="tx1"/>
                </a:solidFill>
                <a:effectLst/>
                <a:latin typeface="+mn-lt"/>
                <a:ea typeface="+mn-ea"/>
                <a:cs typeface="+mn-cs"/>
              </a:rPr>
              <a:t>Moses told his father-in-law about everything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had done to Pharaoh and the Egyptians for Israel’s sake and about all the hardships they had met along the way and how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had saved them.</a:t>
            </a:r>
          </a:p>
          <a:p>
            <a:r>
              <a:rPr lang="en-US" sz="1200" b="1" i="0" u="none" strike="noStrike" kern="1200" dirty="0">
                <a:solidFill>
                  <a:schemeClr val="tx1"/>
                </a:solidFill>
                <a:effectLst/>
                <a:latin typeface="+mn-lt"/>
                <a:ea typeface="+mn-ea"/>
                <a:cs typeface="+mn-cs"/>
                <a:hlinkClick r:id="rId12"/>
              </a:rPr>
              <a:t>9</a:t>
            </a:r>
            <a:r>
              <a:rPr lang="en-US" sz="1200" b="0" i="0" kern="1200" dirty="0">
                <a:solidFill>
                  <a:schemeClr val="tx1"/>
                </a:solidFill>
                <a:effectLst/>
                <a:latin typeface="+mn-lt"/>
                <a:ea typeface="+mn-ea"/>
                <a:cs typeface="+mn-cs"/>
              </a:rPr>
              <a:t>Jethro was delighted to hear about all the good things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had done for Israel in rescuing them from the hand of the Egyptians. </a:t>
            </a:r>
            <a:r>
              <a:rPr lang="en-US" sz="1200" b="1" i="0" u="none" strike="noStrike" kern="1200" dirty="0">
                <a:solidFill>
                  <a:schemeClr val="tx1"/>
                </a:solidFill>
                <a:effectLst/>
                <a:latin typeface="+mn-lt"/>
                <a:ea typeface="+mn-ea"/>
                <a:cs typeface="+mn-cs"/>
                <a:hlinkClick r:id="rId13"/>
              </a:rPr>
              <a:t>10</a:t>
            </a:r>
            <a:r>
              <a:rPr lang="en-US" sz="1200" b="0" i="0" kern="1200" dirty="0">
                <a:solidFill>
                  <a:schemeClr val="tx1"/>
                </a:solidFill>
                <a:effectLst/>
                <a:latin typeface="+mn-lt"/>
                <a:ea typeface="+mn-ea"/>
                <a:cs typeface="+mn-cs"/>
              </a:rPr>
              <a:t>He said, “Praise be to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who rescued you from the hand of the Egyptians and of Pharaoh, and who rescued the people from the hand of the Egyptians. </a:t>
            </a:r>
            <a:r>
              <a:rPr lang="en-US" sz="1200" b="1" i="0" u="none" strike="noStrike" kern="1200" dirty="0">
                <a:solidFill>
                  <a:schemeClr val="tx1"/>
                </a:solidFill>
                <a:effectLst/>
                <a:latin typeface="+mn-lt"/>
                <a:ea typeface="+mn-ea"/>
                <a:cs typeface="+mn-cs"/>
                <a:hlinkClick r:id="rId14"/>
              </a:rPr>
              <a:t>11</a:t>
            </a:r>
            <a:r>
              <a:rPr lang="en-US" sz="1200" b="0" i="0" kern="1200" dirty="0">
                <a:solidFill>
                  <a:schemeClr val="tx1"/>
                </a:solidFill>
                <a:effectLst/>
                <a:latin typeface="+mn-lt"/>
                <a:ea typeface="+mn-ea"/>
                <a:cs typeface="+mn-cs"/>
              </a:rPr>
              <a:t>Now I know that the </a:t>
            </a:r>
            <a:r>
              <a:rPr lang="en-US" sz="1200" b="0" i="0" kern="1200" cap="small" dirty="0">
                <a:solidFill>
                  <a:schemeClr val="tx1"/>
                </a:solidFill>
                <a:effectLst/>
                <a:latin typeface="+mn-lt"/>
                <a:ea typeface="+mn-ea"/>
                <a:cs typeface="+mn-cs"/>
              </a:rPr>
              <a:t>Lord</a:t>
            </a:r>
            <a:r>
              <a:rPr lang="en-US" sz="1200" b="0" i="0" kern="1200" dirty="0">
                <a:solidFill>
                  <a:schemeClr val="tx1"/>
                </a:solidFill>
                <a:effectLst/>
                <a:latin typeface="+mn-lt"/>
                <a:ea typeface="+mn-ea"/>
                <a:cs typeface="+mn-cs"/>
              </a:rPr>
              <a:t> is greater than all other gods, for he did this to those who had treated Israel arrogantly.” </a:t>
            </a:r>
            <a:r>
              <a:rPr lang="en-US" sz="1200" b="1" i="0" u="none" strike="noStrike" kern="1200" dirty="0">
                <a:solidFill>
                  <a:schemeClr val="tx1"/>
                </a:solidFill>
                <a:effectLst/>
                <a:latin typeface="+mn-lt"/>
                <a:ea typeface="+mn-ea"/>
                <a:cs typeface="+mn-cs"/>
                <a:hlinkClick r:id="rId15"/>
              </a:rPr>
              <a:t>12</a:t>
            </a:r>
            <a:r>
              <a:rPr lang="en-US" sz="1200" b="0" i="0" kern="1200" dirty="0">
                <a:solidFill>
                  <a:schemeClr val="tx1"/>
                </a:solidFill>
                <a:effectLst/>
                <a:latin typeface="+mn-lt"/>
                <a:ea typeface="+mn-ea"/>
                <a:cs typeface="+mn-cs"/>
              </a:rPr>
              <a:t>Then Jethro, Moses’ father-in-law, brought a burnt offering and other sacrifices to God, and Aaron came with all the elders of Israel to eat a meal with Moses’ father-in-law in the presence of God.</a:t>
            </a:r>
          </a:p>
          <a:p>
            <a:r>
              <a:rPr lang="en-US" sz="1200" b="1" i="0" u="none" strike="noStrike" kern="1200" dirty="0">
                <a:solidFill>
                  <a:schemeClr val="tx1"/>
                </a:solidFill>
                <a:effectLst/>
                <a:latin typeface="+mn-lt"/>
                <a:ea typeface="+mn-ea"/>
                <a:cs typeface="+mn-cs"/>
                <a:hlinkClick r:id="rId16"/>
              </a:rPr>
              <a:t>13</a:t>
            </a:r>
            <a:r>
              <a:rPr lang="en-US" sz="1200" b="0" i="0" kern="1200" dirty="0">
                <a:solidFill>
                  <a:schemeClr val="tx1"/>
                </a:solidFill>
                <a:effectLst/>
                <a:latin typeface="+mn-lt"/>
                <a:ea typeface="+mn-ea"/>
                <a:cs typeface="+mn-cs"/>
              </a:rPr>
              <a:t>The next day Moses took his seat to serve as judge for the people, and they stood around him from morning till evening.</a:t>
            </a:r>
            <a:r>
              <a:rPr lang="en-US" sz="1200" b="1" i="0" u="none" strike="noStrike" kern="1200" dirty="0">
                <a:solidFill>
                  <a:schemeClr val="tx1"/>
                </a:solidFill>
                <a:effectLst/>
                <a:latin typeface="+mn-lt"/>
                <a:ea typeface="+mn-ea"/>
                <a:cs typeface="+mn-cs"/>
                <a:hlinkClick r:id="rId17"/>
              </a:rPr>
              <a:t>14</a:t>
            </a:r>
            <a:r>
              <a:rPr lang="en-US" sz="1200" b="0" i="0" kern="1200" dirty="0">
                <a:solidFill>
                  <a:schemeClr val="tx1"/>
                </a:solidFill>
                <a:effectLst/>
                <a:latin typeface="+mn-lt"/>
                <a:ea typeface="+mn-ea"/>
                <a:cs typeface="+mn-cs"/>
              </a:rPr>
              <a:t>When his father-in-law saw all that Moses was doing for the people, he said, “What is this you are doing for the people? Why do you alone sit as judge, while all these people stand around you from morning till evening?”</a:t>
            </a:r>
          </a:p>
          <a:p>
            <a:r>
              <a:rPr lang="en-US" sz="1200" b="1" i="0" u="none" strike="noStrike" kern="1200" dirty="0">
                <a:solidFill>
                  <a:schemeClr val="tx1"/>
                </a:solidFill>
                <a:effectLst/>
                <a:latin typeface="+mn-lt"/>
                <a:ea typeface="+mn-ea"/>
                <a:cs typeface="+mn-cs"/>
                <a:hlinkClick r:id="rId18"/>
              </a:rPr>
              <a:t>15</a:t>
            </a:r>
            <a:r>
              <a:rPr lang="en-US" sz="1200" b="0" i="0" kern="1200" dirty="0">
                <a:solidFill>
                  <a:schemeClr val="tx1"/>
                </a:solidFill>
                <a:effectLst/>
                <a:latin typeface="+mn-lt"/>
                <a:ea typeface="+mn-ea"/>
                <a:cs typeface="+mn-cs"/>
              </a:rPr>
              <a:t>Moses answered him, “Because the people come to me to seek God’s will. </a:t>
            </a:r>
            <a:r>
              <a:rPr lang="en-US" sz="1200" b="1" i="0" u="none" strike="noStrike" kern="1200" dirty="0">
                <a:solidFill>
                  <a:schemeClr val="tx1"/>
                </a:solidFill>
                <a:effectLst/>
                <a:latin typeface="+mn-lt"/>
                <a:ea typeface="+mn-ea"/>
                <a:cs typeface="+mn-cs"/>
                <a:hlinkClick r:id="rId19"/>
              </a:rPr>
              <a:t>16</a:t>
            </a:r>
            <a:r>
              <a:rPr lang="en-US" sz="1200" b="0" i="0" kern="1200" dirty="0">
                <a:solidFill>
                  <a:schemeClr val="tx1"/>
                </a:solidFill>
                <a:effectLst/>
                <a:latin typeface="+mn-lt"/>
                <a:ea typeface="+mn-ea"/>
                <a:cs typeface="+mn-cs"/>
              </a:rPr>
              <a:t>Whenever they have a dispute, it is brought to me, and I decide between the parties and inform them of God’s decrees and instructions.”</a:t>
            </a:r>
          </a:p>
          <a:p>
            <a:r>
              <a:rPr lang="en-US" sz="1200" b="1" i="0" u="none" strike="noStrike" kern="1200" dirty="0">
                <a:solidFill>
                  <a:schemeClr val="tx1"/>
                </a:solidFill>
                <a:effectLst/>
                <a:latin typeface="+mn-lt"/>
                <a:ea typeface="+mn-ea"/>
                <a:cs typeface="+mn-cs"/>
                <a:hlinkClick r:id="rId20"/>
              </a:rPr>
              <a:t>17</a:t>
            </a:r>
            <a:r>
              <a:rPr lang="en-US" sz="1200" b="0" i="0" kern="1200" dirty="0">
                <a:solidFill>
                  <a:schemeClr val="tx1"/>
                </a:solidFill>
                <a:effectLst/>
                <a:latin typeface="+mn-lt"/>
                <a:ea typeface="+mn-ea"/>
                <a:cs typeface="+mn-cs"/>
              </a:rPr>
              <a:t>Moses’ father-in-law replied, “What you are doing is not good. </a:t>
            </a:r>
            <a:r>
              <a:rPr lang="en-US" sz="1200" b="1" i="0" u="none" strike="noStrike" kern="1200" dirty="0">
                <a:solidFill>
                  <a:schemeClr val="tx1"/>
                </a:solidFill>
                <a:effectLst/>
                <a:latin typeface="+mn-lt"/>
                <a:ea typeface="+mn-ea"/>
                <a:cs typeface="+mn-cs"/>
                <a:hlinkClick r:id="rId21"/>
              </a:rPr>
              <a:t>18</a:t>
            </a:r>
            <a:r>
              <a:rPr lang="en-US" sz="1200" b="0" i="0" kern="1200" dirty="0">
                <a:solidFill>
                  <a:schemeClr val="tx1"/>
                </a:solidFill>
                <a:effectLst/>
                <a:latin typeface="+mn-lt"/>
                <a:ea typeface="+mn-ea"/>
                <a:cs typeface="+mn-cs"/>
              </a:rPr>
              <a:t>You and these people who come to you will only wear yourselves out. The work is too heavy for you; you cannot handle it alone. </a:t>
            </a:r>
            <a:r>
              <a:rPr lang="en-US" sz="1200" b="1" i="0" u="none" strike="noStrike" kern="1200" dirty="0">
                <a:solidFill>
                  <a:schemeClr val="tx1"/>
                </a:solidFill>
                <a:effectLst/>
                <a:latin typeface="+mn-lt"/>
                <a:ea typeface="+mn-ea"/>
                <a:cs typeface="+mn-cs"/>
                <a:hlinkClick r:id="rId22"/>
              </a:rPr>
              <a:t>19</a:t>
            </a:r>
            <a:r>
              <a:rPr lang="en-US" sz="1200" b="0" i="0" kern="1200" dirty="0">
                <a:solidFill>
                  <a:schemeClr val="tx1"/>
                </a:solidFill>
                <a:effectLst/>
                <a:latin typeface="+mn-lt"/>
                <a:ea typeface="+mn-ea"/>
                <a:cs typeface="+mn-cs"/>
              </a:rPr>
              <a:t>Listen now to me and I will give you some advice, and may God be with you. You must be the people’s representative before God and bring their disputes to him. </a:t>
            </a:r>
            <a:r>
              <a:rPr lang="en-US" sz="1200" b="1" i="0" u="none" strike="noStrike" kern="1200" dirty="0">
                <a:solidFill>
                  <a:schemeClr val="tx1"/>
                </a:solidFill>
                <a:effectLst/>
                <a:latin typeface="+mn-lt"/>
                <a:ea typeface="+mn-ea"/>
                <a:cs typeface="+mn-cs"/>
                <a:hlinkClick r:id="rId23"/>
              </a:rPr>
              <a:t>20</a:t>
            </a:r>
            <a:r>
              <a:rPr lang="en-US" sz="1200" b="0" i="0" kern="1200" dirty="0">
                <a:solidFill>
                  <a:schemeClr val="tx1"/>
                </a:solidFill>
                <a:effectLst/>
                <a:latin typeface="+mn-lt"/>
                <a:ea typeface="+mn-ea"/>
                <a:cs typeface="+mn-cs"/>
              </a:rPr>
              <a:t>Teach them his decrees and instructions, and show them the way they are to live and how they are to behave. </a:t>
            </a:r>
            <a:r>
              <a:rPr lang="en-US" sz="1200" b="1" i="0" u="none" strike="noStrike" kern="1200" dirty="0">
                <a:solidFill>
                  <a:schemeClr val="tx1"/>
                </a:solidFill>
                <a:effectLst/>
                <a:latin typeface="+mn-lt"/>
                <a:ea typeface="+mn-ea"/>
                <a:cs typeface="+mn-cs"/>
                <a:hlinkClick r:id="rId24"/>
              </a:rPr>
              <a:t>21</a:t>
            </a:r>
            <a:r>
              <a:rPr lang="en-US" sz="1200" b="0" i="0" kern="1200" dirty="0">
                <a:solidFill>
                  <a:schemeClr val="tx1"/>
                </a:solidFill>
                <a:effectLst/>
                <a:latin typeface="+mn-lt"/>
                <a:ea typeface="+mn-ea"/>
                <a:cs typeface="+mn-cs"/>
              </a:rPr>
              <a:t>But select capable men from all the people—men who fear God, trustworthy men who hate dishonest gain—and appoint them as officials over thousands, hundreds, fifties and tens. </a:t>
            </a:r>
            <a:r>
              <a:rPr lang="en-US" sz="1200" b="1" i="0" u="none" strike="noStrike" kern="1200" dirty="0">
                <a:solidFill>
                  <a:schemeClr val="tx1"/>
                </a:solidFill>
                <a:effectLst/>
                <a:latin typeface="+mn-lt"/>
                <a:ea typeface="+mn-ea"/>
                <a:cs typeface="+mn-cs"/>
                <a:hlinkClick r:id="rId25"/>
              </a:rPr>
              <a:t>22</a:t>
            </a:r>
            <a:r>
              <a:rPr lang="en-US" sz="1200" b="0" i="0" kern="1200" dirty="0">
                <a:solidFill>
                  <a:schemeClr val="tx1"/>
                </a:solidFill>
                <a:effectLst/>
                <a:latin typeface="+mn-lt"/>
                <a:ea typeface="+mn-ea"/>
                <a:cs typeface="+mn-cs"/>
              </a:rPr>
              <a:t>Have them serve as judges for the people at all times, but have them bring every difficult case to you; the simple cases they can decide themselves. That will make your load lighter, because they will share it with you. </a:t>
            </a:r>
            <a:r>
              <a:rPr lang="en-US" sz="1200" b="1" i="0" u="none" strike="noStrike" kern="1200" dirty="0">
                <a:solidFill>
                  <a:schemeClr val="tx1"/>
                </a:solidFill>
                <a:effectLst/>
                <a:latin typeface="+mn-lt"/>
                <a:ea typeface="+mn-ea"/>
                <a:cs typeface="+mn-cs"/>
                <a:hlinkClick r:id="rId26"/>
              </a:rPr>
              <a:t>23</a:t>
            </a:r>
            <a:r>
              <a:rPr lang="en-US" sz="1200" b="0" i="0" kern="1200" dirty="0">
                <a:solidFill>
                  <a:schemeClr val="tx1"/>
                </a:solidFill>
                <a:effectLst/>
                <a:latin typeface="+mn-lt"/>
                <a:ea typeface="+mn-ea"/>
                <a:cs typeface="+mn-cs"/>
              </a:rPr>
              <a:t>If you do this and God so commands, you will be able to stand the strain, and all these people will go home satisfied.”</a:t>
            </a:r>
          </a:p>
          <a:p>
            <a:r>
              <a:rPr lang="en-US" sz="1200" b="1" i="0" u="none" strike="noStrike" kern="1200" dirty="0">
                <a:solidFill>
                  <a:schemeClr val="tx1"/>
                </a:solidFill>
                <a:effectLst/>
                <a:latin typeface="+mn-lt"/>
                <a:ea typeface="+mn-ea"/>
                <a:cs typeface="+mn-cs"/>
                <a:hlinkClick r:id="rId27"/>
              </a:rPr>
              <a:t>24</a:t>
            </a:r>
            <a:r>
              <a:rPr lang="en-US" sz="1200" b="0" i="0" kern="1200" dirty="0">
                <a:solidFill>
                  <a:schemeClr val="tx1"/>
                </a:solidFill>
                <a:effectLst/>
                <a:latin typeface="+mn-lt"/>
                <a:ea typeface="+mn-ea"/>
                <a:cs typeface="+mn-cs"/>
              </a:rPr>
              <a:t>Moses listened to his father-in-law and did everything he said. </a:t>
            </a:r>
            <a:r>
              <a:rPr lang="en-US" sz="1200" b="1" i="0" u="none" strike="noStrike" kern="1200" dirty="0">
                <a:solidFill>
                  <a:schemeClr val="tx1"/>
                </a:solidFill>
                <a:effectLst/>
                <a:latin typeface="+mn-lt"/>
                <a:ea typeface="+mn-ea"/>
                <a:cs typeface="+mn-cs"/>
                <a:hlinkClick r:id="rId28"/>
              </a:rPr>
              <a:t>25</a:t>
            </a:r>
            <a:r>
              <a:rPr lang="en-US" sz="1200" b="0" i="0" kern="1200" dirty="0">
                <a:solidFill>
                  <a:schemeClr val="tx1"/>
                </a:solidFill>
                <a:effectLst/>
                <a:latin typeface="+mn-lt"/>
                <a:ea typeface="+mn-ea"/>
                <a:cs typeface="+mn-cs"/>
              </a:rPr>
              <a:t>He chose capable men from all Israel and made them leaders of the people, officials over thousands, hundreds, fifties and tens. </a:t>
            </a:r>
            <a:r>
              <a:rPr lang="en-US" sz="1200" b="1" i="0" u="none" strike="noStrike" kern="1200" dirty="0">
                <a:solidFill>
                  <a:schemeClr val="tx1"/>
                </a:solidFill>
                <a:effectLst/>
                <a:latin typeface="+mn-lt"/>
                <a:ea typeface="+mn-ea"/>
                <a:cs typeface="+mn-cs"/>
                <a:hlinkClick r:id="rId29"/>
              </a:rPr>
              <a:t>26</a:t>
            </a:r>
            <a:r>
              <a:rPr lang="en-US" sz="1200" b="0" i="0" kern="1200" dirty="0">
                <a:solidFill>
                  <a:schemeClr val="tx1"/>
                </a:solidFill>
                <a:effectLst/>
                <a:latin typeface="+mn-lt"/>
                <a:ea typeface="+mn-ea"/>
                <a:cs typeface="+mn-cs"/>
              </a:rPr>
              <a:t>They served as judges for the people at all times. The difficult cases they brought to Moses, but the simple ones they decided themselves.</a:t>
            </a:r>
          </a:p>
          <a:p>
            <a:r>
              <a:rPr lang="en-US" sz="1200" b="1" i="0" u="none" strike="noStrike" kern="1200" dirty="0">
                <a:solidFill>
                  <a:schemeClr val="tx1"/>
                </a:solidFill>
                <a:effectLst/>
                <a:latin typeface="+mn-lt"/>
                <a:ea typeface="+mn-ea"/>
                <a:cs typeface="+mn-cs"/>
                <a:hlinkClick r:id="rId30"/>
              </a:rPr>
              <a:t>27</a:t>
            </a:r>
            <a:r>
              <a:rPr lang="en-US" sz="1200" b="0" i="0" kern="1200" dirty="0">
                <a:solidFill>
                  <a:schemeClr val="tx1"/>
                </a:solidFill>
                <a:effectLst/>
                <a:latin typeface="+mn-lt"/>
                <a:ea typeface="+mn-ea"/>
                <a:cs typeface="+mn-cs"/>
              </a:rPr>
              <a:t>Then Moses sent his father-in-law on his way, and Jethro returned to his own country.</a:t>
            </a:r>
          </a:p>
          <a:p>
            <a:endParaRPr lang="en-US" dirty="0"/>
          </a:p>
        </p:txBody>
      </p:sp>
      <p:sp>
        <p:nvSpPr>
          <p:cNvPr id="4" name="Slide Number Placeholder 3"/>
          <p:cNvSpPr>
            <a:spLocks noGrp="1"/>
          </p:cNvSpPr>
          <p:nvPr>
            <p:ph type="sldNum" sz="quarter" idx="10"/>
          </p:nvPr>
        </p:nvSpPr>
        <p:spPr/>
        <p:txBody>
          <a:bodyPr/>
          <a:lstStyle/>
          <a:p>
            <a:fld id="{3B0F9415-8E14-44CD-BDD3-94CB22BADB33}" type="slidenum">
              <a:rPr lang="en-US" smtClean="0"/>
              <a:t>2</a:t>
            </a:fld>
            <a:endParaRPr lang="en-US"/>
          </a:p>
        </p:txBody>
      </p:sp>
    </p:spTree>
    <p:extLst>
      <p:ext uri="{BB962C8B-B14F-4D97-AF65-F5344CB8AC3E}">
        <p14:creationId xmlns:p14="http://schemas.microsoft.com/office/powerpoint/2010/main" val="3921962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0F9415-8E14-44CD-BDD3-94CB22BADB33}" type="slidenum">
              <a:rPr lang="en-US" smtClean="0"/>
              <a:t>3</a:t>
            </a:fld>
            <a:endParaRPr lang="en-US"/>
          </a:p>
        </p:txBody>
      </p:sp>
    </p:spTree>
    <p:extLst>
      <p:ext uri="{BB962C8B-B14F-4D97-AF65-F5344CB8AC3E}">
        <p14:creationId xmlns:p14="http://schemas.microsoft.com/office/powerpoint/2010/main" val="1667723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sz="1200" b="0" i="0" kern="1200" dirty="0">
                <a:solidFill>
                  <a:schemeClr val="tx1"/>
                </a:solidFill>
                <a:effectLst/>
                <a:latin typeface="+mn-lt"/>
                <a:ea typeface="+mn-ea"/>
                <a:cs typeface="+mn-cs"/>
              </a:rPr>
              <a:t>The church is a living body – the body of Christ. 1 Corinthians 12:27;  </a:t>
            </a:r>
            <a:r>
              <a:rPr lang="en-US" sz="1200" b="0" i="0" kern="1200" dirty="0">
                <a:solidFill>
                  <a:schemeClr val="tx1"/>
                </a:solidFill>
                <a:effectLst/>
                <a:latin typeface="+mn-lt"/>
                <a:ea typeface="+mn-ea"/>
                <a:cs typeface="+mn-cs"/>
                <a:sym typeface="Wingdings" panose="05000000000000000000" pitchFamily="2" charset="2"/>
              </a:rPr>
              <a:t> It must grow continuously</a:t>
            </a:r>
          </a:p>
          <a:p>
            <a:pPr marL="228600" indent="-228600">
              <a:buAutoNum type="arabicPeriod"/>
            </a:pPr>
            <a:endParaRPr lang="en-US" sz="1200" b="0" i="0" kern="1200" dirty="0">
              <a:solidFill>
                <a:schemeClr val="tx1"/>
              </a:solidFill>
              <a:effectLst/>
              <a:latin typeface="+mn-lt"/>
              <a:ea typeface="+mn-ea"/>
              <a:cs typeface="+mn-cs"/>
              <a:sym typeface="Wingdings" panose="05000000000000000000" pitchFamily="2" charset="2"/>
            </a:endParaRPr>
          </a:p>
          <a:p>
            <a:pPr marL="228600" indent="-228600">
              <a:buAutoNum type="arabicPeriod"/>
            </a:pPr>
            <a:r>
              <a:rPr lang="en-US" sz="1200" b="0" i="0" kern="1200" dirty="0">
                <a:solidFill>
                  <a:schemeClr val="tx1"/>
                </a:solidFill>
                <a:effectLst/>
                <a:latin typeface="+mn-lt"/>
                <a:ea typeface="+mn-ea"/>
                <a:cs typeface="+mn-cs"/>
              </a:rPr>
              <a:t>Because of this, growth should be a very natural part of the church. Bodies are supposed to grow. Ephesians 2:21; 1 Peter 2:2</a:t>
            </a:r>
          </a:p>
          <a:p>
            <a:pPr marL="228600" indent="-228600">
              <a:buAutoNum type="arabicPeriod"/>
            </a:pPr>
            <a:endParaRPr lang="en-US" sz="1200" b="0" i="0" kern="1200" dirty="0">
              <a:solidFill>
                <a:schemeClr val="tx1"/>
              </a:solidFill>
              <a:effectLst/>
              <a:latin typeface="+mn-lt"/>
              <a:ea typeface="+mn-ea"/>
              <a:cs typeface="+mn-cs"/>
            </a:endParaRPr>
          </a:p>
          <a:p>
            <a:pPr marL="228600" indent="-228600">
              <a:buAutoNum type="arabicPeriod"/>
            </a:pPr>
            <a:r>
              <a:rPr lang="en-US" sz="1200" b="0" i="0" kern="1200" dirty="0">
                <a:solidFill>
                  <a:schemeClr val="tx1"/>
                </a:solidFill>
                <a:effectLst/>
                <a:latin typeface="+mn-lt"/>
                <a:ea typeface="+mn-ea"/>
                <a:cs typeface="+mn-cs"/>
              </a:rPr>
              <a:t>• A “form” is a non-biblical tradition that many people come to love and embrace. Many churches cling to forms (worship times, choir, how we do the offering, shaking hands, Sunday School, invitation, hymns, style of music, clothes we wear, pews, church buildings, etc.).</a:t>
            </a:r>
          </a:p>
          <a:p>
            <a:pPr marL="228600" indent="-228600">
              <a:buAutoNum type="arabicPeriod"/>
            </a:pPr>
            <a:endParaRPr lang="en-US" sz="1200" b="0" i="0" kern="1200" dirty="0">
              <a:solidFill>
                <a:schemeClr val="tx1"/>
              </a:solidFill>
              <a:effectLst/>
              <a:latin typeface="+mn-lt"/>
              <a:ea typeface="+mn-ea"/>
              <a:cs typeface="+mn-cs"/>
            </a:endParaRPr>
          </a:p>
          <a:p>
            <a:pPr marL="228600" indent="-228600">
              <a:buFont typeface="+mj-lt"/>
              <a:buAutoNum type="arabicPeriod"/>
            </a:pPr>
            <a:r>
              <a:rPr lang="en-US" sz="1200" b="0" i="0" kern="1200" dirty="0">
                <a:solidFill>
                  <a:schemeClr val="tx1"/>
                </a:solidFill>
                <a:effectLst/>
                <a:latin typeface="+mn-lt"/>
                <a:ea typeface="+mn-ea"/>
                <a:cs typeface="+mn-cs"/>
              </a:rPr>
              <a:t>What was the problem? Their “form” was keeping them from functioning efficiently. vs. 17-18 Moses’ form may have worked at one time, but as the nation of Israel grew, it was no longer functional, practical, or workable.</a:t>
            </a:r>
          </a:p>
          <a:p>
            <a:pPr marL="228600" indent="-228600">
              <a:buAutoNum type="arabicPeriod"/>
            </a:pPr>
            <a:endParaRPr lang="en-US" dirty="0"/>
          </a:p>
          <a:p>
            <a:pPr marL="228600" indent="-228600">
              <a:buFont typeface="+mj-lt"/>
              <a:buAutoNum type="arabicPeriod"/>
            </a:pPr>
            <a:r>
              <a:rPr lang="en-US" sz="1200" b="0" i="0" kern="1200" dirty="0">
                <a:solidFill>
                  <a:schemeClr val="tx1"/>
                </a:solidFill>
                <a:effectLst/>
                <a:latin typeface="+mn-lt"/>
                <a:ea typeface="+mn-ea"/>
                <a:cs typeface="+mn-cs"/>
              </a:rPr>
              <a:t> If the church continues to cling to their “forms,” it will stagnate and eventually dwindle. Sadly, many believers will let their church be destroyed before they will give up their “forms.” People cherish their “forms” as much – if not more than – the Bible.</a:t>
            </a: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3B0F9415-8E14-44CD-BDD3-94CB22BADB33}" type="slidenum">
              <a:rPr lang="en-US" smtClean="0"/>
              <a:t>4</a:t>
            </a:fld>
            <a:endParaRPr lang="en-US"/>
          </a:p>
        </p:txBody>
      </p:sp>
    </p:spTree>
    <p:extLst>
      <p:ext uri="{BB962C8B-B14F-4D97-AF65-F5344CB8AC3E}">
        <p14:creationId xmlns:p14="http://schemas.microsoft.com/office/powerpoint/2010/main" val="2801486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Precipitous Ladder into Pride: Where Are You on These Twelve Steps? </a:t>
            </a:r>
            <a:r>
              <a:rPr lang="en-US" dirty="0" err="1"/>
              <a:t>i</a:t>
            </a:r>
            <a:r>
              <a:rPr lang="en-US" dirty="0"/>
              <a:t>. Being curious: Are you curious about matters that do not concern you? Curiosity seems harmless. But it's the gateway to other ills. Your curiosity about your colleague's salary could lead you to envy her, pity yourself, or strive for more. 2. Unbridled speech: Are you talking about the things you're curious </a:t>
            </a:r>
            <a:r>
              <a:rPr lang="en-US" dirty="0" err="1"/>
              <a:t>rious</a:t>
            </a:r>
            <a:r>
              <a:rPr lang="en-US" dirty="0"/>
              <a:t> about? You complain, gossip, and make passing remarks about people and affairs that don't directly impact you. You can't keep secrets. 3. Senseless optimism: Are you convincing yourself that things are always okay? The more you talk, the more you're seeking to console yourself. You focus on what you're good at. You laugh about your pain. Trivial things in life entertain you.</a:t>
            </a:r>
          </a:p>
          <a:p>
            <a:endParaRPr lang="en-US" dirty="0"/>
          </a:p>
          <a:p>
            <a:r>
              <a:rPr lang="en-US" dirty="0"/>
              <a:t>Boasting: Are you constantly hinting at or telling people about your achievements? Your compulsive need to feel good is now expanding. You've got to tell people how great you are. You enjoy the feeling of people taking each word you say so seriously. 5. Sense of being special: Are you feeling more special than others? </a:t>
            </a:r>
            <a:r>
              <a:rPr lang="en-US" dirty="0" err="1"/>
              <a:t>ers</a:t>
            </a:r>
            <a:r>
              <a:rPr lang="en-US" dirty="0"/>
              <a:t>? Your boasting makes you think you're much better than the average guy. You deserve to stand out. You're the star on your team. 6. Arrogance: Are you believing your own propaganda? You sincerely </a:t>
            </a:r>
            <a:r>
              <a:rPr lang="en-US" dirty="0" err="1"/>
              <a:t>cerely</a:t>
            </a:r>
            <a:r>
              <a:rPr lang="en-US" dirty="0"/>
              <a:t> believe all the praise people are lavishing on you. You're smarter, brighter, and savvier, period. 7. Presumption: Are you thinking that you know what's best - all the time? You butt into meetings, interrupt conversations, change decisions. You don't need to ask people what they think as long as they ask you what you think. 8. Self-justification: Are you constantly explaining away your actions? If people confront you, you reply: (a) I did not do it; (b) I did it, but it was the right thing to do; (c) It was wrong, but I meant well; or (d) Someone else made me do it. 9. Insincere confession: Are you saying you're sorry only if you have to? At this point, more and more people are aware of your prideful behavior. If confronted, you're willing to shed false tears as you confess your wrongdoing. But you're not at fault, really. </a:t>
            </a:r>
            <a:r>
              <a:rPr lang="en-US" dirty="0" err="1"/>
              <a:t>io</a:t>
            </a:r>
            <a:r>
              <a:rPr lang="en-US" dirty="0"/>
              <a:t>. Rebellion against peers or superiors: Are you willfully ignoring </a:t>
            </a:r>
            <a:r>
              <a:rPr lang="en-US" dirty="0" err="1"/>
              <a:t>ing</a:t>
            </a:r>
            <a:r>
              <a:rPr lang="en-US" dirty="0"/>
              <a:t> the people who are correcting, rebuking, or challenging you? You feel contempt and scorn for people and things in general. Your disdain extends to God. ii. Feeling free to sin: Are you feeling pretty good about the evil you're doing? Banish shame, fear, and guilt! Forget what moralistic </a:t>
            </a:r>
            <a:r>
              <a:rPr lang="en-US" dirty="0" err="1"/>
              <a:t>alistic</a:t>
            </a:r>
            <a:r>
              <a:rPr lang="en-US" dirty="0"/>
              <a:t> people think of you. You're not governed by that. In your private moments, you may feel a tinge of regret or remorse. </a:t>
            </a:r>
            <a:r>
              <a:rPr lang="en-US" dirty="0" err="1"/>
              <a:t>morse</a:t>
            </a:r>
            <a:r>
              <a:rPr lang="en-US" dirty="0"/>
              <a:t>. But you shrug it off.</a:t>
            </a:r>
          </a:p>
          <a:p>
            <a:endParaRPr lang="en-US" dirty="0"/>
          </a:p>
          <a:p>
            <a:r>
              <a:rPr lang="en-US" dirty="0"/>
              <a:t>Habitual sinning: Are you sinning with total abandonment and freedom? You can't stop even if you wanted to (but you don't). The minions of evil - lust, greed, anger, envy, and despair </a:t>
            </a:r>
            <a:r>
              <a:rPr lang="en-US" dirty="0" err="1"/>
              <a:t>spair</a:t>
            </a:r>
            <a:r>
              <a:rPr lang="en-US" dirty="0"/>
              <a:t> - control you. You have given Satan open access to the door of your heart.</a:t>
            </a:r>
          </a:p>
          <a:p>
            <a:endParaRPr lang="en-US" dirty="0"/>
          </a:p>
          <a:p>
            <a:r>
              <a:rPr lang="en-US" dirty="0"/>
              <a:t>R. Paul </a:t>
            </a:r>
            <a:r>
              <a:rPr lang="en-US" dirty="0" err="1"/>
              <a:t>Stevens;Alvin</a:t>
            </a:r>
            <a:r>
              <a:rPr lang="en-US" dirty="0"/>
              <a:t> Ung. Taking Your Soul to Work: Overcoming the Nine Deadly Sins of the Workplace (Kindle Locations 210-211). Kindle Edition. </a:t>
            </a:r>
          </a:p>
        </p:txBody>
      </p:sp>
      <p:sp>
        <p:nvSpPr>
          <p:cNvPr id="4" name="Slide Number Placeholder 3"/>
          <p:cNvSpPr>
            <a:spLocks noGrp="1"/>
          </p:cNvSpPr>
          <p:nvPr>
            <p:ph type="sldNum" sz="quarter" idx="10"/>
          </p:nvPr>
        </p:nvSpPr>
        <p:spPr/>
        <p:txBody>
          <a:bodyPr/>
          <a:lstStyle/>
          <a:p>
            <a:fld id="{3B0F9415-8E14-44CD-BDD3-94CB22BADB33}" type="slidenum">
              <a:rPr lang="en-US" smtClean="0"/>
              <a:t>5</a:t>
            </a:fld>
            <a:endParaRPr lang="en-US"/>
          </a:p>
        </p:txBody>
      </p:sp>
    </p:spTree>
    <p:extLst>
      <p:ext uri="{BB962C8B-B14F-4D97-AF65-F5344CB8AC3E}">
        <p14:creationId xmlns:p14="http://schemas.microsoft.com/office/powerpoint/2010/main" val="52183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B0F9415-8E14-44CD-BDD3-94CB22BADB33}" type="slidenum">
              <a:rPr lang="en-US" smtClean="0"/>
              <a:t>6</a:t>
            </a:fld>
            <a:endParaRPr lang="en-US"/>
          </a:p>
        </p:txBody>
      </p:sp>
    </p:spTree>
    <p:extLst>
      <p:ext uri="{BB962C8B-B14F-4D97-AF65-F5344CB8AC3E}">
        <p14:creationId xmlns:p14="http://schemas.microsoft.com/office/powerpoint/2010/main" val="2309060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8/1/2018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8/1/2018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8/1/2018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8/1/2018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8/1/2018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8/1/2018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8/1/2018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8/1/2018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8/1/2018</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8/1/2018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8/1/2018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8/1/2018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8/1/2018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8/1/2018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8/1/2018</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biblehub.com/exodus/18-22.htm" TargetMode="External"/><Relationship Id="rId3" Type="http://schemas.openxmlformats.org/officeDocument/2006/relationships/hyperlink" Target="http://biblehub.com/exodus/18-17.htm" TargetMode="External"/><Relationship Id="rId7" Type="http://schemas.openxmlformats.org/officeDocument/2006/relationships/hyperlink" Target="http://biblehub.com/exodus/18-21.ht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biblehub.com/exodus/18-20.htm" TargetMode="External"/><Relationship Id="rId5" Type="http://schemas.openxmlformats.org/officeDocument/2006/relationships/hyperlink" Target="http://biblehub.com/exodus/18-19.htm" TargetMode="External"/><Relationship Id="rId10" Type="http://schemas.openxmlformats.org/officeDocument/2006/relationships/hyperlink" Target="http://biblehub.com/exodus/18-24.htm" TargetMode="External"/><Relationship Id="rId4" Type="http://schemas.openxmlformats.org/officeDocument/2006/relationships/hyperlink" Target="http://biblehub.com/exodus/18-18.htm" TargetMode="External"/><Relationship Id="rId9" Type="http://schemas.openxmlformats.org/officeDocument/2006/relationships/hyperlink" Target="http://biblehub.com/exodus/18-23.ht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biblegateway.com/passage/?search=james+4:6&amp;version=NIV#fen-NIV-30344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596A9-86C3-46A2-83EA-E6D6245921AC}"/>
              </a:ext>
            </a:extLst>
          </p:cNvPr>
          <p:cNvSpPr>
            <a:spLocks noGrp="1"/>
          </p:cNvSpPr>
          <p:nvPr>
            <p:ph type="ctrTitle"/>
          </p:nvPr>
        </p:nvSpPr>
        <p:spPr/>
        <p:txBody>
          <a:bodyPr/>
          <a:lstStyle/>
          <a:p>
            <a:r>
              <a:rPr lang="en-US" dirty="0"/>
              <a:t>Jethro: Mentor</a:t>
            </a:r>
          </a:p>
        </p:txBody>
      </p:sp>
      <p:sp>
        <p:nvSpPr>
          <p:cNvPr id="3" name="Subtitle 2">
            <a:extLst>
              <a:ext uri="{FF2B5EF4-FFF2-40B4-BE49-F238E27FC236}">
                <a16:creationId xmlns:a16="http://schemas.microsoft.com/office/drawing/2014/main" id="{83CCC786-40AF-41A5-90BC-254C8319DB52}"/>
              </a:ext>
            </a:extLst>
          </p:cNvPr>
          <p:cNvSpPr>
            <a:spLocks noGrp="1"/>
          </p:cNvSpPr>
          <p:nvPr>
            <p:ph type="subTitle" idx="1"/>
          </p:nvPr>
        </p:nvSpPr>
        <p:spPr/>
        <p:txBody>
          <a:bodyPr/>
          <a:lstStyle/>
          <a:p>
            <a:r>
              <a:rPr lang="en-US" dirty="0"/>
              <a:t>Mike | SCM | July 29,2018</a:t>
            </a:r>
          </a:p>
        </p:txBody>
      </p:sp>
    </p:spTree>
    <p:extLst>
      <p:ext uri="{BB962C8B-B14F-4D97-AF65-F5344CB8AC3E}">
        <p14:creationId xmlns:p14="http://schemas.microsoft.com/office/powerpoint/2010/main" val="460757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3491D-D850-48FE-A23D-DED33401DCA8}"/>
              </a:ext>
            </a:extLst>
          </p:cNvPr>
          <p:cNvSpPr>
            <a:spLocks noGrp="1"/>
          </p:cNvSpPr>
          <p:nvPr>
            <p:ph type="title"/>
          </p:nvPr>
        </p:nvSpPr>
        <p:spPr/>
        <p:txBody>
          <a:bodyPr/>
          <a:lstStyle/>
          <a:p>
            <a:r>
              <a:rPr lang="en-US" dirty="0"/>
              <a:t>Exodus 18 | Moses Learned from Jethro</a:t>
            </a:r>
          </a:p>
        </p:txBody>
      </p:sp>
      <p:sp>
        <p:nvSpPr>
          <p:cNvPr id="3" name="Content Placeholder 2">
            <a:extLst>
              <a:ext uri="{FF2B5EF4-FFF2-40B4-BE49-F238E27FC236}">
                <a16:creationId xmlns:a16="http://schemas.microsoft.com/office/drawing/2014/main" id="{5533B43A-4F20-4F33-8B77-799B1E8B40D5}"/>
              </a:ext>
            </a:extLst>
          </p:cNvPr>
          <p:cNvSpPr>
            <a:spLocks noGrp="1"/>
          </p:cNvSpPr>
          <p:nvPr>
            <p:ph idx="1"/>
          </p:nvPr>
        </p:nvSpPr>
        <p:spPr>
          <a:xfrm>
            <a:off x="818712" y="2222287"/>
            <a:ext cx="10554574" cy="4436421"/>
          </a:xfrm>
        </p:spPr>
        <p:txBody>
          <a:bodyPr>
            <a:normAutofit/>
          </a:bodyPr>
          <a:lstStyle/>
          <a:p>
            <a:r>
              <a:rPr lang="en-US" b="1" dirty="0">
                <a:hlinkClick r:id="rId3"/>
              </a:rPr>
              <a:t>17</a:t>
            </a:r>
            <a:r>
              <a:rPr lang="en-US" dirty="0"/>
              <a:t>Moses’ father-in-law replied, “What you are doing is not good. </a:t>
            </a:r>
            <a:r>
              <a:rPr lang="en-US" b="1" dirty="0">
                <a:hlinkClick r:id="rId4"/>
              </a:rPr>
              <a:t>18</a:t>
            </a:r>
            <a:r>
              <a:rPr lang="en-US" dirty="0"/>
              <a:t>You and these people who come to you will only wear yourselves out. The work is too heavy for you; you cannot handle it alone. </a:t>
            </a:r>
            <a:r>
              <a:rPr lang="en-US" b="1" dirty="0">
                <a:hlinkClick r:id="rId5"/>
              </a:rPr>
              <a:t>19</a:t>
            </a:r>
            <a:r>
              <a:rPr lang="en-US" dirty="0"/>
              <a:t>Listen now to me and I will give you some advice, and may God be with you. You must be the people’s representative before God and bring their disputes to him. </a:t>
            </a:r>
            <a:r>
              <a:rPr lang="en-US" b="1" dirty="0">
                <a:hlinkClick r:id="rId6"/>
              </a:rPr>
              <a:t>20</a:t>
            </a:r>
            <a:r>
              <a:rPr lang="en-US" dirty="0"/>
              <a:t>Teach them his decrees and instructions, and show them the way they are to live and how they are to behave. </a:t>
            </a:r>
            <a:r>
              <a:rPr lang="en-US" b="1" dirty="0">
                <a:hlinkClick r:id="rId7"/>
              </a:rPr>
              <a:t>21</a:t>
            </a:r>
            <a:r>
              <a:rPr lang="en-US" dirty="0"/>
              <a:t>But select capable men from all the people—men who fear God, trustworthy men who hate dishonest gain—and appoint them as officials over thousands, hundreds, fifties and tens. </a:t>
            </a:r>
            <a:r>
              <a:rPr lang="en-US" b="1" dirty="0">
                <a:hlinkClick r:id="rId8"/>
              </a:rPr>
              <a:t>22</a:t>
            </a:r>
            <a:r>
              <a:rPr lang="en-US" dirty="0"/>
              <a:t>Have them serve as judges for the people at all times, but have them bring every difficult case to you; the simple cases they can decide themselves. That will make your load lighter, because they will share it with you. </a:t>
            </a:r>
            <a:r>
              <a:rPr lang="en-US" b="1" dirty="0">
                <a:hlinkClick r:id="rId9"/>
              </a:rPr>
              <a:t>23</a:t>
            </a:r>
            <a:r>
              <a:rPr lang="en-US" dirty="0"/>
              <a:t>If you do this and God so commands, you will be able to stand the strain, and all these people will go home satisfied.”</a:t>
            </a:r>
          </a:p>
          <a:p>
            <a:r>
              <a:rPr lang="en-US" b="1" dirty="0">
                <a:hlinkClick r:id="rId10"/>
              </a:rPr>
              <a:t>24</a:t>
            </a:r>
            <a:r>
              <a:rPr lang="en-US" dirty="0"/>
              <a:t>Moses listened to his father-in-law and did everything he said.</a:t>
            </a:r>
          </a:p>
        </p:txBody>
      </p:sp>
    </p:spTree>
    <p:extLst>
      <p:ext uri="{BB962C8B-B14F-4D97-AF65-F5344CB8AC3E}">
        <p14:creationId xmlns:p14="http://schemas.microsoft.com/office/powerpoint/2010/main" val="3276063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3491D-D850-48FE-A23D-DED33401DCA8}"/>
              </a:ext>
            </a:extLst>
          </p:cNvPr>
          <p:cNvSpPr>
            <a:spLocks noGrp="1"/>
          </p:cNvSpPr>
          <p:nvPr>
            <p:ph type="title"/>
          </p:nvPr>
        </p:nvSpPr>
        <p:spPr/>
        <p:txBody>
          <a:bodyPr/>
          <a:lstStyle/>
          <a:p>
            <a:r>
              <a:rPr lang="en-US" dirty="0"/>
              <a:t>What Moses Learned from Jethro</a:t>
            </a:r>
          </a:p>
        </p:txBody>
      </p:sp>
      <p:sp>
        <p:nvSpPr>
          <p:cNvPr id="3" name="Content Placeholder 2">
            <a:extLst>
              <a:ext uri="{FF2B5EF4-FFF2-40B4-BE49-F238E27FC236}">
                <a16:creationId xmlns:a16="http://schemas.microsoft.com/office/drawing/2014/main" id="{5533B43A-4F20-4F33-8B77-799B1E8B40D5}"/>
              </a:ext>
            </a:extLst>
          </p:cNvPr>
          <p:cNvSpPr>
            <a:spLocks noGrp="1"/>
          </p:cNvSpPr>
          <p:nvPr>
            <p:ph idx="1"/>
          </p:nvPr>
        </p:nvSpPr>
        <p:spPr/>
        <p:txBody>
          <a:bodyPr/>
          <a:lstStyle/>
          <a:p>
            <a:r>
              <a:rPr lang="en-US" sz="2800" dirty="0"/>
              <a:t>Principle of Priority</a:t>
            </a:r>
          </a:p>
          <a:p>
            <a:r>
              <a:rPr lang="en-US" sz="2800" dirty="0"/>
              <a:t>Principle of Personnel</a:t>
            </a:r>
          </a:p>
          <a:p>
            <a:r>
              <a:rPr lang="en-US" sz="2800" dirty="0"/>
              <a:t>Principle of Planning</a:t>
            </a:r>
          </a:p>
          <a:p>
            <a:r>
              <a:rPr lang="en-US" sz="2800" dirty="0"/>
              <a:t>Principle of Pride</a:t>
            </a:r>
          </a:p>
          <a:p>
            <a:endParaRPr lang="en-US" dirty="0"/>
          </a:p>
        </p:txBody>
      </p:sp>
    </p:spTree>
    <p:extLst>
      <p:ext uri="{BB962C8B-B14F-4D97-AF65-F5344CB8AC3E}">
        <p14:creationId xmlns:p14="http://schemas.microsoft.com/office/powerpoint/2010/main" val="619496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F1D34-BAE8-421D-9FEE-42A8342C8B90}"/>
              </a:ext>
            </a:extLst>
          </p:cNvPr>
          <p:cNvSpPr>
            <a:spLocks noGrp="1"/>
          </p:cNvSpPr>
          <p:nvPr>
            <p:ph type="title"/>
          </p:nvPr>
        </p:nvSpPr>
        <p:spPr/>
        <p:txBody>
          <a:bodyPr/>
          <a:lstStyle/>
          <a:p>
            <a:r>
              <a:rPr lang="en-US" dirty="0"/>
              <a:t>Moses –  not afraid of making changes</a:t>
            </a:r>
          </a:p>
        </p:txBody>
      </p:sp>
      <p:sp>
        <p:nvSpPr>
          <p:cNvPr id="3" name="Content Placeholder 2">
            <a:extLst>
              <a:ext uri="{FF2B5EF4-FFF2-40B4-BE49-F238E27FC236}">
                <a16:creationId xmlns:a16="http://schemas.microsoft.com/office/drawing/2014/main" id="{DE2B4A2D-5C20-46B2-A8EB-E4B4DF316F96}"/>
              </a:ext>
            </a:extLst>
          </p:cNvPr>
          <p:cNvSpPr>
            <a:spLocks noGrp="1"/>
          </p:cNvSpPr>
          <p:nvPr>
            <p:ph idx="1"/>
          </p:nvPr>
        </p:nvSpPr>
        <p:spPr>
          <a:xfrm>
            <a:off x="818712" y="2222287"/>
            <a:ext cx="10554574" cy="4483313"/>
          </a:xfrm>
        </p:spPr>
        <p:txBody>
          <a:bodyPr>
            <a:normAutofit/>
          </a:bodyPr>
          <a:lstStyle/>
          <a:p>
            <a:r>
              <a:rPr lang="en-US" sz="2400" dirty="0"/>
              <a:t> “Hear instruction, and be wise, and refuse it not.” Proverbs 8:33</a:t>
            </a:r>
          </a:p>
          <a:p>
            <a:r>
              <a:rPr lang="en-US" sz="2400" dirty="0"/>
              <a:t>Give instruction to a wise man, and he will be yet wiser: teach a just man, and he will increase in learning.” Proverbs 9:9</a:t>
            </a:r>
          </a:p>
          <a:p>
            <a:r>
              <a:rPr lang="en-US" sz="2400" dirty="0"/>
              <a:t>“Whoso loveth instruction loveth knowledge: but he that </a:t>
            </a:r>
            <a:r>
              <a:rPr lang="en-US" sz="2400" dirty="0" err="1"/>
              <a:t>hateth</a:t>
            </a:r>
            <a:r>
              <a:rPr lang="en-US" sz="2400" dirty="0"/>
              <a:t> reproof is brutish.” Proverbs 12:1</a:t>
            </a:r>
          </a:p>
          <a:p>
            <a:r>
              <a:rPr lang="en-US" sz="2400" dirty="0"/>
              <a:t>Poverty and shame shall be to him that </a:t>
            </a:r>
            <a:r>
              <a:rPr lang="en-US" sz="2400" dirty="0" err="1"/>
              <a:t>refuseth</a:t>
            </a:r>
            <a:r>
              <a:rPr lang="en-US" sz="2400" dirty="0"/>
              <a:t> instruction: but he that </a:t>
            </a:r>
            <a:r>
              <a:rPr lang="en-US" sz="2400" dirty="0" err="1"/>
              <a:t>regardeth</a:t>
            </a:r>
            <a:r>
              <a:rPr lang="en-US" sz="2400" dirty="0"/>
              <a:t> reproof shall be </a:t>
            </a:r>
            <a:r>
              <a:rPr lang="en-US" sz="2400" dirty="0" err="1"/>
              <a:t>honoured</a:t>
            </a:r>
            <a:r>
              <a:rPr lang="en-US" sz="2400" dirty="0"/>
              <a:t>.” Proverbs 13:18</a:t>
            </a:r>
          </a:p>
          <a:p>
            <a:r>
              <a:rPr lang="en-US" sz="2400" dirty="0"/>
              <a:t>“Hear counsel, and receive instruction, that thou mayest be wise in thy latter end.” Proverbs 19:20</a:t>
            </a:r>
          </a:p>
        </p:txBody>
      </p:sp>
    </p:spTree>
    <p:extLst>
      <p:ext uri="{BB962C8B-B14F-4D97-AF65-F5344CB8AC3E}">
        <p14:creationId xmlns:p14="http://schemas.microsoft.com/office/powerpoint/2010/main" val="1215037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44ADB-45CC-4F14-9490-38E731AC7ED6}"/>
              </a:ext>
            </a:extLst>
          </p:cNvPr>
          <p:cNvSpPr>
            <a:spLocks noGrp="1"/>
          </p:cNvSpPr>
          <p:nvPr>
            <p:ph type="title"/>
          </p:nvPr>
        </p:nvSpPr>
        <p:spPr/>
        <p:txBody>
          <a:bodyPr/>
          <a:lstStyle/>
          <a:p>
            <a:r>
              <a:rPr lang="en-US" dirty="0"/>
              <a:t>Pride</a:t>
            </a:r>
          </a:p>
        </p:txBody>
      </p:sp>
      <p:sp>
        <p:nvSpPr>
          <p:cNvPr id="3" name="Content Placeholder 2">
            <a:extLst>
              <a:ext uri="{FF2B5EF4-FFF2-40B4-BE49-F238E27FC236}">
                <a16:creationId xmlns:a16="http://schemas.microsoft.com/office/drawing/2014/main" id="{2118E629-5835-4604-9605-37DDF69A7CC2}"/>
              </a:ext>
            </a:extLst>
          </p:cNvPr>
          <p:cNvSpPr>
            <a:spLocks noGrp="1"/>
          </p:cNvSpPr>
          <p:nvPr>
            <p:ph idx="1"/>
          </p:nvPr>
        </p:nvSpPr>
        <p:spPr/>
        <p:txBody>
          <a:bodyPr/>
          <a:lstStyle/>
          <a:p>
            <a:r>
              <a:rPr lang="en-US" sz="2800" dirty="0"/>
              <a:t>James 4:6 </a:t>
            </a:r>
            <a:r>
              <a:rPr lang="en-US" sz="2800" b="1" baseline="30000" dirty="0"/>
              <a:t>6 </a:t>
            </a:r>
            <a:r>
              <a:rPr lang="en-US" sz="2800" dirty="0"/>
              <a:t>But he gives us more grace. That is why Scripture says: “God opposes the proud  but shows favor to the humble.”</a:t>
            </a:r>
            <a:r>
              <a:rPr lang="en-US" sz="2800" baseline="30000" dirty="0"/>
              <a:t>[</a:t>
            </a:r>
            <a:r>
              <a:rPr lang="en-US" sz="2800" baseline="30000" dirty="0">
                <a:hlinkClick r:id="rId3" tooltip="See footnote a"/>
              </a:rPr>
              <a:t>a</a:t>
            </a:r>
            <a:r>
              <a:rPr lang="en-US" sz="2800" baseline="30000" dirty="0"/>
              <a:t>]</a:t>
            </a:r>
            <a:endParaRPr lang="en-US" sz="2800" dirty="0"/>
          </a:p>
          <a:p>
            <a:endParaRPr lang="en-US" dirty="0"/>
          </a:p>
          <a:p>
            <a:r>
              <a:rPr lang="en-US" sz="2800" dirty="0"/>
              <a:t>Prov 16:5 The </a:t>
            </a:r>
            <a:r>
              <a:rPr lang="en-US" sz="2800" cap="small" dirty="0"/>
              <a:t>Lord</a:t>
            </a:r>
            <a:r>
              <a:rPr lang="en-US" sz="2800" dirty="0"/>
              <a:t> detests all the proud of heart. Be sure of this: They will not go unpunished.</a:t>
            </a:r>
          </a:p>
        </p:txBody>
      </p:sp>
    </p:spTree>
    <p:extLst>
      <p:ext uri="{BB962C8B-B14F-4D97-AF65-F5344CB8AC3E}">
        <p14:creationId xmlns:p14="http://schemas.microsoft.com/office/powerpoint/2010/main" val="2147267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8AE9B-D491-498B-B05D-07EA8A9CB610}"/>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174A92B6-35BB-4EEF-945B-A37372929CBA}"/>
              </a:ext>
            </a:extLst>
          </p:cNvPr>
          <p:cNvSpPr>
            <a:spLocks noGrp="1"/>
          </p:cNvSpPr>
          <p:nvPr>
            <p:ph idx="1"/>
          </p:nvPr>
        </p:nvSpPr>
        <p:spPr/>
        <p:txBody>
          <a:bodyPr>
            <a:normAutofit lnSpcReduction="10000"/>
          </a:bodyPr>
          <a:lstStyle/>
          <a:p>
            <a:r>
              <a:rPr lang="en-US" sz="4000" dirty="0"/>
              <a:t>Leaders must not be afraid of change</a:t>
            </a:r>
          </a:p>
          <a:p>
            <a:endParaRPr lang="en-US" sz="2800" dirty="0"/>
          </a:p>
          <a:p>
            <a:r>
              <a:rPr lang="en-US" sz="4000" dirty="0"/>
              <a:t>Must Love Knowledge</a:t>
            </a:r>
          </a:p>
          <a:p>
            <a:endParaRPr lang="en-US" sz="4000" dirty="0"/>
          </a:p>
          <a:p>
            <a:r>
              <a:rPr lang="en-US" sz="4000" dirty="0"/>
              <a:t>Must Accept Reproof</a:t>
            </a:r>
          </a:p>
        </p:txBody>
      </p:sp>
    </p:spTree>
    <p:extLst>
      <p:ext uri="{BB962C8B-B14F-4D97-AF65-F5344CB8AC3E}">
        <p14:creationId xmlns:p14="http://schemas.microsoft.com/office/powerpoint/2010/main" val="7606753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TM03457503[[fn=Quotable]]</Template>
  <TotalTime>165</TotalTime>
  <Words>961</Words>
  <Application>Microsoft Office PowerPoint</Application>
  <PresentationFormat>Widescreen</PresentationFormat>
  <Paragraphs>58</Paragraphs>
  <Slides>6</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Calibri</vt:lpstr>
      <vt:lpstr>Century Gothic</vt:lpstr>
      <vt:lpstr>Wingdings</vt:lpstr>
      <vt:lpstr>Wingdings 2</vt:lpstr>
      <vt:lpstr>Quotable</vt:lpstr>
      <vt:lpstr>Jethro: Mentor</vt:lpstr>
      <vt:lpstr>Exodus 18 | Moses Learned from Jethro</vt:lpstr>
      <vt:lpstr>What Moses Learned from Jethro</vt:lpstr>
      <vt:lpstr>Moses –  not afraid of making changes</vt:lpstr>
      <vt:lpstr>Pride</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Jethro: Mentor</dc:title>
  <dc:creator>Beth magnaye</dc:creator>
  <cp:lastModifiedBy>Beth</cp:lastModifiedBy>
  <cp:revision>16</cp:revision>
  <dcterms:created xsi:type="dcterms:W3CDTF">2018-07-28T09:07:30Z</dcterms:created>
  <dcterms:modified xsi:type="dcterms:W3CDTF">2018-08-01T15:24:02Z</dcterms:modified>
</cp:coreProperties>
</file>